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8" r:id="rId3"/>
    <p:sldId id="380" r:id="rId5"/>
    <p:sldId id="360" r:id="rId6"/>
    <p:sldId id="393" r:id="rId7"/>
    <p:sldId id="516" r:id="rId8"/>
    <p:sldId id="517" r:id="rId9"/>
    <p:sldId id="518" r:id="rId10"/>
    <p:sldId id="519" r:id="rId11"/>
    <p:sldId id="542" r:id="rId12"/>
    <p:sldId id="520" r:id="rId13"/>
    <p:sldId id="521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32" r:id="rId23"/>
    <p:sldId id="543" r:id="rId24"/>
    <p:sldId id="534" r:id="rId25"/>
    <p:sldId id="535" r:id="rId26"/>
    <p:sldId id="538" r:id="rId27"/>
    <p:sldId id="536" r:id="rId28"/>
    <p:sldId id="537" r:id="rId29"/>
    <p:sldId id="539" r:id="rId30"/>
    <p:sldId id="540" r:id="rId31"/>
    <p:sldId id="541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8" r:id="rId46"/>
    <p:sldId id="557" r:id="rId47"/>
    <p:sldId id="559" r:id="rId48"/>
    <p:sldId id="560" r:id="rId49"/>
    <p:sldId id="562" r:id="rId50"/>
    <p:sldId id="563" r:id="rId51"/>
    <p:sldId id="564" r:id="rId52"/>
    <p:sldId id="565" r:id="rId53"/>
    <p:sldId id="566" r:id="rId54"/>
    <p:sldId id="587" r:id="rId55"/>
    <p:sldId id="588" r:id="rId56"/>
    <p:sldId id="589" r:id="rId57"/>
    <p:sldId id="590" r:id="rId58"/>
    <p:sldId id="591" r:id="rId59"/>
    <p:sldId id="592" r:id="rId60"/>
    <p:sldId id="593" r:id="rId61"/>
    <p:sldId id="594" r:id="rId62"/>
    <p:sldId id="595" r:id="rId63"/>
    <p:sldId id="596" r:id="rId64"/>
    <p:sldId id="597" r:id="rId65"/>
    <p:sldId id="598" r:id="rId66"/>
    <p:sldId id="599" r:id="rId67"/>
    <p:sldId id="600" r:id="rId68"/>
    <p:sldId id="515" r:id="rId69"/>
    <p:sldId id="341" r:id="rId70"/>
  </p:sldIdLst>
  <p:sldSz cx="12190095" cy="6859270"/>
  <p:notesSz cx="6858000" cy="9144000"/>
  <p:custDataLst>
    <p:tags r:id="rId74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497" autoAdjust="0"/>
  </p:normalViewPr>
  <p:slideViewPr>
    <p:cSldViewPr>
      <p:cViewPr varScale="1">
        <p:scale>
          <a:sx n="69" d="100"/>
          <a:sy n="69" d="100"/>
        </p:scale>
        <p:origin x="-216" y="-96"/>
      </p:cViewPr>
      <p:guideLst>
        <p:guide orient="horz" pos="1548"/>
        <p:guide orient="horz" pos="2160"/>
        <p:guide pos="2880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3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EB83-FDBB-4625-B2B9-A0F6A2EBD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5" y="1122623"/>
            <a:ext cx="9142809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595" y="3602872"/>
            <a:ext cx="9142809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565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330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095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7860" indent="0" algn="ctr">
              <a:buNone/>
              <a:defRPr sz="1600"/>
            </a:lvl8pPr>
            <a:lvl9pPr marL="365506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E577-407E-4EE4-9515-4A7F5857F8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5DC4E-BE01-42C6-A008-13650FE3F5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5510" y="260709"/>
            <a:ext cx="4837688" cy="527638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79992" y="260710"/>
            <a:ext cx="479991" cy="48016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13495" y="456797"/>
            <a:ext cx="386968" cy="38710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196461" y="811567"/>
            <a:ext cx="1113862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3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3" y="1535470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8400" indent="0">
              <a:buNone/>
              <a:defRPr sz="2100" b="1"/>
            </a:lvl5pPr>
            <a:lvl6pPr marL="3048000" indent="0">
              <a:buNone/>
              <a:defRPr sz="2100" b="1"/>
            </a:lvl6pPr>
            <a:lvl7pPr marL="3657600" indent="0">
              <a:buNone/>
              <a:defRPr sz="2100" b="1"/>
            </a:lvl7pPr>
            <a:lvl8pPr marL="4267200" indent="0">
              <a:buNone/>
              <a:defRPr sz="2100" b="1"/>
            </a:lvl8pPr>
            <a:lvl9pPr marL="4876800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3" y="2175379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4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5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microsoft.com/office/2007/relationships/hdphoto" Target="../media/image7.wdp"/><Relationship Id="rId20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5.jpeg"/><Relationship Id="rId18" Type="http://schemas.openxmlformats.org/officeDocument/2006/relationships/image" Target="../media/image4.jpeg"/><Relationship Id="rId17" Type="http://schemas.microsoft.com/office/2007/relationships/hdphoto" Target="../media/image3.wdp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4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14238"/>
            <a:ext cx="12190413" cy="68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34" y="0"/>
            <a:ext cx="12204435" cy="6876197"/>
          </a:xfrm>
          <a:prstGeom prst="rect">
            <a:avLst/>
          </a:prstGeom>
          <a:blipFill dpi="0" rotWithShape="1">
            <a:blip r:embed="rId19">
              <a:alphaModFix amt="29000"/>
              <a:duotone>
                <a:prstClr val="black"/>
                <a:srgbClr val="E4E4E4">
                  <a:tint val="45000"/>
                  <a:satMod val="400000"/>
                </a:srgbClr>
              </a:duotone>
            </a:blip>
            <a:srcRect/>
            <a:tile tx="0" ty="0" sx="100000" sy="100000" flip="none" algn="tl"/>
          </a:blipFill>
        </p:spPr>
      </p:pic>
      <p:pic>
        <p:nvPicPr>
          <p:cNvPr id="9" name="Picture 2" descr="C:\Users\Administrator\Desktop\图片1.png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18"/>
          <a:stretch>
            <a:fillRect/>
          </a:stretch>
        </p:blipFill>
        <p:spPr bwMode="auto">
          <a:xfrm>
            <a:off x="0" y="0"/>
            <a:ext cx="1219358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5474" y="6306786"/>
            <a:ext cx="12264499" cy="107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8752840" y="88265"/>
            <a:ext cx="3606800" cy="73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800" b="1" dirty="0">
                <a:solidFill>
                  <a:srgbClr val="006CB8"/>
                </a:solidFill>
                <a:latin typeface="+mn-ea"/>
              </a:rPr>
              <a:t>JavaScript</a:t>
            </a:r>
            <a:r>
              <a:rPr lang="zh-CN" altLang="en-US" sz="2800" b="1" dirty="0">
                <a:solidFill>
                  <a:srgbClr val="006CB8"/>
                </a:solidFill>
                <a:latin typeface="+mn-ea"/>
              </a:rPr>
              <a:t>程序设计</a:t>
            </a:r>
            <a:endParaRPr lang="zh-CN" altLang="en-US" sz="2800" b="1" dirty="0">
              <a:solidFill>
                <a:srgbClr val="006CB8"/>
              </a:solidFill>
              <a:latin typeface="+mn-ea"/>
            </a:endParaRPr>
          </a:p>
        </p:txBody>
      </p:sp>
      <p:sp>
        <p:nvSpPr>
          <p:cNvPr id="104" name="TextBox 7"/>
          <p:cNvSpPr>
            <a:spLocks noChangeArrowheads="1"/>
          </p:cNvSpPr>
          <p:nvPr/>
        </p:nvSpPr>
        <p:spPr bwMode="auto">
          <a:xfrm>
            <a:off x="4395890" y="5421075"/>
            <a:ext cx="41071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4000" b="1" dirty="0">
                <a:solidFill>
                  <a:srgbClr val="006CB8"/>
                </a:solidFill>
                <a:latin typeface="+mj-ea"/>
                <a:ea typeface="+mj-ea"/>
                <a:sym typeface="微软雅黑" panose="020B0503020204020204" pitchFamily="34" charset="-122"/>
              </a:rPr>
              <a:t>               </a:t>
            </a:r>
            <a:endParaRPr lang="zh-CN" altLang="en-US" sz="4000" b="1" dirty="0">
              <a:solidFill>
                <a:srgbClr val="006CB8"/>
              </a:solidFill>
              <a:latin typeface="+mj-ea"/>
              <a:ea typeface="+mj-ea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2515525" y="4682358"/>
            <a:ext cx="7252089" cy="672230"/>
          </a:xfrm>
          <a:prstGeom prst="roundRect">
            <a:avLst>
              <a:gd name="adj" fmla="val 4227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845924" y="4764559"/>
            <a:ext cx="259842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2301643" y="4644338"/>
            <a:ext cx="959980" cy="766336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11" name="Picture 2" descr="C:\Users\Administrator\Desktop\手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flipH="1">
            <a:off x="2142795" y="4778391"/>
            <a:ext cx="3945966" cy="3835979"/>
          </a:xfrm>
          <a:prstGeom prst="rect">
            <a:avLst/>
          </a:prstGeom>
          <a:noFill/>
        </p:spPr>
      </p:pic>
      <p:sp>
        <p:nvSpPr>
          <p:cNvPr id="112" name="TextBox 111"/>
          <p:cNvSpPr txBox="1"/>
          <p:nvPr/>
        </p:nvSpPr>
        <p:spPr>
          <a:xfrm>
            <a:off x="5275822" y="6148192"/>
            <a:ext cx="2038372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" name="Picture 1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1" y="1053530"/>
            <a:ext cx="1913187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14" y="1056380"/>
            <a:ext cx="2053223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16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2400" y="1056079"/>
            <a:ext cx="1904560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51" y="1056079"/>
            <a:ext cx="2050384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522" y="1056079"/>
            <a:ext cx="2117503" cy="127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17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86" y="1053530"/>
            <a:ext cx="2205096" cy="127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2680279" y="3210093"/>
            <a:ext cx="6841915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4000" b="1" dirty="0" smtClean="0">
                <a:solidFill>
                  <a:srgbClr val="006CB8"/>
                </a:solidFill>
                <a:latin typeface="+mn-ea"/>
              </a:rPr>
              <a:t>第四章 </a:t>
            </a:r>
            <a:r>
              <a:rPr lang="zh-CN" altLang="en-US" sz="4000" b="1" dirty="0">
                <a:solidFill>
                  <a:srgbClr val="006CB8"/>
                </a:solidFill>
                <a:latin typeface="+mn-ea"/>
              </a:rPr>
              <a:t>文档对象模型</a:t>
            </a:r>
            <a:r>
              <a:rPr lang="en-US" altLang="zh-CN" sz="4000" b="1" dirty="0">
                <a:solidFill>
                  <a:srgbClr val="006CB8"/>
                </a:solidFill>
                <a:latin typeface="+mn-ea"/>
              </a:rPr>
              <a:t>(DOM</a:t>
            </a:r>
            <a:r>
              <a:rPr lang="en-US" altLang="zh-CN" sz="4000" b="1" dirty="0" smtClean="0">
                <a:solidFill>
                  <a:srgbClr val="006CB8"/>
                </a:solidFill>
                <a:latin typeface="+mn-ea"/>
              </a:rPr>
              <a:t>)</a:t>
            </a:r>
            <a:endParaRPr lang="zh-CN" altLang="en-US" sz="4000" b="1" dirty="0">
              <a:solidFill>
                <a:srgbClr val="006CB8"/>
              </a:solidFill>
              <a:latin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5" y="215367"/>
            <a:ext cx="1989981" cy="378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8691E-6 L 0.575 -4.7869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93827E-6 L 0.58351 4.9382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/>
      <p:bldP spid="107" grpId="0"/>
      <p:bldP spid="1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获取页面元素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getElementById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07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getElementById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方法用来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获取元素，其语法格式如下所示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document.getElementById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elementId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3357786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3789834"/>
            <a:ext cx="10917892" cy="140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elementId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指的是所要获取元素的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属性值。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该方法返回指定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的元素，如果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属性值，则返回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；如果存在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属性值，则返回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7" grpId="0"/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85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2134035"/>
            <a:ext cx="6912768" cy="367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获取页面元素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getElementsByTagName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07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getElementsByTagName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方法用来根据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获取元素，其语法格式如下所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element.getElementsByTagName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3357786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3789834"/>
            <a:ext cx="10917892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是元素对象的统称，包括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对象。若是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对象，则是从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整个文档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中查找指定元素；若是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其他元素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对象，则使从该元素的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子元素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后代元素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中进行查找。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tagName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指的是所要获取元素的标签名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由于相同标签名的元素可能有多个，所以，以上方法返回的不是单个元素对象，而是一个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元素集合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7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17770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4.2.2】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根据标签获取元素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5" y="2476500"/>
            <a:ext cx="519112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6" y="2469189"/>
            <a:ext cx="50387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获取页面元素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getElementsByName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54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方法用来根据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获取元素，一般使用于获取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元素，其语法格式如下所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document.getElementsByName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(name)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3755038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4187086"/>
            <a:ext cx="10917892" cy="140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指的是所要获取元素的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属性的值不是唯一的，多个元素也可以有相同的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属性值，所以，以上方法返回的不是单个元素对象，而是一个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85142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4.2.3】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name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98" y="2186757"/>
            <a:ext cx="6120680" cy="38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获取页面元素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getElementsByClassName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getElementsByClassName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方法用来根据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获取元素，其语法格式如下所示：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document.getElementsByClassName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3357786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3789834"/>
            <a:ext cx="10917892" cy="9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指的是所要获取元素的类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以上方法返回的是一个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20950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4.2.4】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根据类名获取元素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2153108"/>
            <a:ext cx="5832648" cy="408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获取页面元素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querySelectorAll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206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方法用来返回指定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对象；而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querySelectorAll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方法则用来返回指定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所有元素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对象集合。其语法格式如下所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element.querySelector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(selectors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element.querySelectorAll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(selectors)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4331102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4763150"/>
            <a:ext cx="1091789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selectors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指的是一个由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连接的包含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的字符串，可以使用它们的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、类名、标签名、属性、属性值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等来选取元素。对于多个选择器，使用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隔开。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7" grpId="0"/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41063"/>
            <a:ext cx="6696744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4.2.5】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querySelector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41" y="2245229"/>
            <a:ext cx="6017121" cy="399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"/>
          <p:cNvSpPr/>
          <p:nvPr/>
        </p:nvSpPr>
        <p:spPr bwMode="auto">
          <a:xfrm rot="16200000">
            <a:off x="-233251" y="698525"/>
            <a:ext cx="856242" cy="389739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noAutofit/>
          </a:bodyPr>
          <a:lstStyle/>
          <a:p>
            <a:pPr defTabSz="912495">
              <a:defRPr/>
            </a:pPr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Rectangle 3"/>
          <p:cNvSpPr/>
          <p:nvPr/>
        </p:nvSpPr>
        <p:spPr bwMode="auto">
          <a:xfrm>
            <a:off x="454912" y="465683"/>
            <a:ext cx="1511184" cy="855833"/>
          </a:xfrm>
          <a:prstGeom prst="roundRect">
            <a:avLst>
              <a:gd name="adj" fmla="val 6940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059" tIns="38024" rIns="38024" bIns="76059" numCol="1" spcCol="0" rtlCol="0" fromWordArt="0" anchor="t" anchorCtr="0" forceAA="0" compatLnSpc="1">
            <a:noAutofit/>
          </a:bodyPr>
          <a:lstStyle/>
          <a:p>
            <a:pPr defTabSz="912495"/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54912" y="664173"/>
            <a:ext cx="15111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本章内容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47888" y="3026"/>
            <a:ext cx="305801" cy="6853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3502918" y="1413125"/>
            <a:ext cx="6840760" cy="523220"/>
            <a:chOff x="3502918" y="664626"/>
            <a:chExt cx="6840760" cy="523220"/>
          </a:xfrm>
        </p:grpSpPr>
        <p:sp>
          <p:nvSpPr>
            <p:cNvPr id="89" name="椭圆 88"/>
            <p:cNvSpPr/>
            <p:nvPr/>
          </p:nvSpPr>
          <p:spPr>
            <a:xfrm>
              <a:off x="3502918" y="729796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4117598" y="664626"/>
              <a:ext cx="6226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1.DOM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对象及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DOM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对象的继承关系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02660" y="2727960"/>
            <a:ext cx="5039360" cy="521970"/>
            <a:chOff x="3486521" y="1648881"/>
            <a:chExt cx="4608510" cy="521970"/>
          </a:xfrm>
        </p:grpSpPr>
        <p:sp>
          <p:nvSpPr>
            <p:cNvPr id="90" name="椭圆 89"/>
            <p:cNvSpPr/>
            <p:nvPr/>
          </p:nvSpPr>
          <p:spPr>
            <a:xfrm>
              <a:off x="3486521" y="1693163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5" name="TextBox 8"/>
            <p:cNvSpPr txBox="1"/>
            <p:nvPr/>
          </p:nvSpPr>
          <p:spPr>
            <a:xfrm>
              <a:off x="4117698" y="1648881"/>
              <a:ext cx="397733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dirty="0" smtClean="0">
                  <a:latin typeface="+mn-ea"/>
                  <a:ea typeface="+mn-ea"/>
                </a:rPr>
                <a:t>2.</a:t>
              </a:r>
              <a:r>
                <a:rPr lang="zh-CN" altLang="en-US" dirty="0" smtClean="0">
                  <a:latin typeface="+mn-ea"/>
                  <a:ea typeface="+mn-ea"/>
                </a:rPr>
                <a:t>获取页面元素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02918" y="4017033"/>
            <a:ext cx="6195060" cy="521970"/>
            <a:chOff x="3486520" y="2648509"/>
            <a:chExt cx="6195060" cy="521970"/>
          </a:xfrm>
        </p:grpSpPr>
        <p:sp>
          <p:nvSpPr>
            <p:cNvPr id="91" name="椭圆 90"/>
            <p:cNvSpPr/>
            <p:nvPr/>
          </p:nvSpPr>
          <p:spPr>
            <a:xfrm>
              <a:off x="3486520" y="2712078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6" name="TextBox 8"/>
            <p:cNvSpPr txBox="1"/>
            <p:nvPr/>
          </p:nvSpPr>
          <p:spPr>
            <a:xfrm>
              <a:off x="4117710" y="2648509"/>
              <a:ext cx="55638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3.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操作元素内容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7888" y="5339486"/>
            <a:ext cx="4937551" cy="523220"/>
            <a:chOff x="3501124" y="3601325"/>
            <a:chExt cx="4937551" cy="523220"/>
          </a:xfrm>
        </p:grpSpPr>
        <p:sp>
          <p:nvSpPr>
            <p:cNvPr id="92" name="椭圆 91"/>
            <p:cNvSpPr/>
            <p:nvPr/>
          </p:nvSpPr>
          <p:spPr>
            <a:xfrm>
              <a:off x="3501124" y="3664894"/>
              <a:ext cx="395742" cy="3957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2400"/>
            </a:p>
          </p:txBody>
        </p:sp>
        <p:sp>
          <p:nvSpPr>
            <p:cNvPr id="97" name="TextBox 8"/>
            <p:cNvSpPr txBox="1"/>
            <p:nvPr/>
          </p:nvSpPr>
          <p:spPr>
            <a:xfrm>
              <a:off x="4101302" y="3601325"/>
              <a:ext cx="43373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4.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操作元素属性和样式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99" name="TextBox 15"/>
          <p:cNvSpPr txBox="1"/>
          <p:nvPr/>
        </p:nvSpPr>
        <p:spPr>
          <a:xfrm>
            <a:off x="11085660" y="6257751"/>
            <a:ext cx="846156" cy="33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>
                <a:solidFill>
                  <a:schemeClr val="bg1">
                    <a:lumMod val="75000"/>
                  </a:schemeClr>
                </a:solidFill>
              </a:rPr>
            </a:fld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58459"/>
            <a:ext cx="6696744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4.2.6】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querySelectorAll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获取元素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406641"/>
            <a:ext cx="51244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2417440"/>
            <a:ext cx="50958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8018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中，获取到指定的元素之后，便可以对该元素内容进行操作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操作元素内容使用的是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innerHTML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innerText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textContent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2. </a:t>
            </a:r>
            <a:r>
              <a:rPr lang="zh-CN" altLang="en-US" b="1" dirty="0"/>
              <a:t>操作</a:t>
            </a:r>
            <a:r>
              <a:rPr lang="zh-CN" altLang="en-US" b="1" dirty="0" smtClean="0"/>
              <a:t>元素内容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innerHTML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54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innerHTML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属性用来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元素开始和结束标签之间的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全部内容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element.innerHTML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[= text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1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4.2.7】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innerHTML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返回元素内容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89" y="2275819"/>
            <a:ext cx="6415475" cy="37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62179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4.2.8】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innerHTML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设置元素内容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98" y="2266345"/>
            <a:ext cx="6408712" cy="39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2. </a:t>
            </a:r>
            <a:r>
              <a:rPr lang="zh-CN" altLang="en-US" b="1" dirty="0"/>
              <a:t>操作</a:t>
            </a:r>
            <a:r>
              <a:rPr lang="zh-CN" altLang="en-US" b="1" dirty="0" smtClean="0"/>
              <a:t>元素内容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innerText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50545" y="1916991"/>
            <a:ext cx="10990580" cy="154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innerText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属性用来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元素开始和结束标签之间的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纯文本内容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，同时去除多余的空格和换行。其语法格式如下所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element.innerText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[= text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23253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4.2.9】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innerText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返回元素内容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2227419"/>
            <a:ext cx="6264696" cy="386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0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4.2.10】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innerText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设置元素内容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76" y="2277666"/>
            <a:ext cx="625830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2. </a:t>
            </a:r>
            <a:r>
              <a:rPr lang="zh-CN" altLang="en-US" b="1" dirty="0"/>
              <a:t>操作</a:t>
            </a:r>
            <a:r>
              <a:rPr lang="zh-CN" altLang="en-US" b="1" dirty="0" smtClean="0"/>
              <a:t>元素内容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textContent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54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textContent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属性用来返回或者设置指定节点的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文本内容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保留空格和换行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element.textContent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[= text]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操作元素内容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47"/>
            <a:ext cx="100091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4.2.11】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比较使用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innerHTML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innerText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textContent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返回的元素内容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566045"/>
            <a:ext cx="50768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2566045"/>
            <a:ext cx="50387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179196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3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的组成结构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操作</a:t>
            </a:r>
            <a:r>
              <a:rPr lang="zh-CN" altLang="en-US" b="1" dirty="0"/>
              <a:t>元素属性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80188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属性操作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来操作一个元素的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。一个元素包含很多的属性，例如，对于一个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元素来说，常见的属性有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等；对于一个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元素来说，常见的属性有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checked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disabled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除了以上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都是元素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自带的属性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，我们也可以为元素添加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。在实际开发中，自定义属性也有着很广泛的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）设置属性值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2421682"/>
            <a:ext cx="10990580" cy="160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元素的内置属性赋值，主要有两种方式，其语法格式如下所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element.setAttribute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694606" y="1888009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 设置内置属性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1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4.2.12】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给元素的内置属性赋值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3" y="2349674"/>
            <a:ext cx="607985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）设置属性值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2421682"/>
            <a:ext cx="10990580" cy="160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元素的自定义属性赋值，主要有两种方式，其语法格式如下所示：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element.setAttribute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', 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element.dataset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694606" y="1888009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 设置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自定义属性值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4331102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3"/>
          <p:cNvSpPr>
            <a:spLocks noChangeArrowheads="1"/>
          </p:cNvSpPr>
          <p:nvPr/>
        </p:nvSpPr>
        <p:spPr bwMode="auto">
          <a:xfrm>
            <a:off x="622598" y="4763150"/>
            <a:ext cx="1091789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设置自定义属性的方法，会自动加上“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的前缀。假设设置的自定义属性名为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，则表示为“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data-index”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  <p:bldP spid="7" grpId="0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1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4.2.13】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给元素的自定义属性赋值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446874"/>
            <a:ext cx="5997941" cy="213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）获取属性值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2421682"/>
            <a:ext cx="10990580" cy="160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获取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元素的内置属性值，主要有两种方式，其语法格式如下所示：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element.getAttribute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694606" y="1888009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 获取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内置属性值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1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4.2.14】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获取元素的内置属性值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349674"/>
            <a:ext cx="635958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）获取属性值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2421682"/>
            <a:ext cx="10990580" cy="160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获取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元素的自定义属性值，主要有两种方式，其语法格式如下所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element.getAttribute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element.dataset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element.dataset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>
            <a:off x="694606" y="1888009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 获取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自定义属性值</a:t>
            </a:r>
            <a:endParaRPr lang="zh-CN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4331102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3"/>
          <p:cNvSpPr>
            <a:spLocks noChangeArrowheads="1"/>
          </p:cNvSpPr>
          <p:nvPr/>
        </p:nvSpPr>
        <p:spPr bwMode="auto">
          <a:xfrm>
            <a:off x="622598" y="4763150"/>
            <a:ext cx="109178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获取自定义属性值的方法，只能获取以“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data-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为前缀的属性，并且“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data-”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前缀在书写时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省略。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  <p:bldP spid="7" grpId="0"/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501"/>
            <a:ext cx="626469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4.2.13】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给元素的自定义属性赋值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5" y="2445254"/>
            <a:ext cx="6120681" cy="244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）移除属性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107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除元素的属性使用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removeAttribute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element.removeAttribute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1</a:t>
            </a:r>
            <a:r>
              <a:rPr lang="en-US" altLang="zh-CN" b="1" dirty="0"/>
              <a:t>. DOM</a:t>
            </a:r>
            <a:r>
              <a:rPr lang="zh-CN" altLang="en-US" b="1" dirty="0"/>
              <a:t>对象简介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87388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，全称为“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 Object 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文档对象模型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）”，它是由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W3C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（万维网联盟）定义的一个标准，是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W3C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组织推荐的处理可扩展标记语言的标准编程接口。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Core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两部分，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Core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是用来操作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的部分，也是操作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则是在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 Core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的基础上专门针对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增加了更多的对象、属性、方法。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定义了所有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元素的对象和属性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、以及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访问它们的方法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。换言之，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是关于如何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获取、修改、添加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的标准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前端开发时，我们用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对网页进行的所有操作都是通过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进行的。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操作元素属性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47"/>
            <a:ext cx="10009112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4.2.16】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移除元素的属性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0" y="2421682"/>
            <a:ext cx="596829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操作</a:t>
            </a:r>
            <a:r>
              <a:rPr lang="zh-CN" altLang="en-US" b="1" dirty="0"/>
              <a:t>元素样式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80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操作元素样式有两种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方式：一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种是操作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对象属性，另一种是操作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属性。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）操作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对象属性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21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可以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通过操作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对象属性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元素样式，其语法格式如下所示：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element.style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样式属性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[= 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样式值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元素样式的语法格式如下所示：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element.style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样式属性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''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4293890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4725938"/>
            <a:ext cx="10917892" cy="181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样式属性名对应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，但是，如果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样式名中包含字符“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，则需要把该“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，同时将其后面的英文的首字母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这种方式获取的元素样式，只能是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元素标签中的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里的样式值，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无法获得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&lt;style&gt;&lt;/style&gt;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中、以及通过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外部样式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加载进来的样式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7" grpId="0"/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301492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对象的样式属性：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82" y="1197546"/>
            <a:ext cx="550545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85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4.2.17】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style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对象属性设置和返回元素样式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2277666"/>
            <a:ext cx="6048672" cy="3797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21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可以通过操作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元素样式，其语法格式如下所示：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element.className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[= '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']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元素样式的语法格式如下所示：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element.className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''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38"/>
          <p:cNvSpPr>
            <a:spLocks noChangeArrowheads="1"/>
          </p:cNvSpPr>
          <p:nvPr/>
        </p:nvSpPr>
        <p:spPr bwMode="auto">
          <a:xfrm>
            <a:off x="622598" y="4355587"/>
            <a:ext cx="842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22598" y="4787635"/>
            <a:ext cx="109178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属性的值表示获取元素的类名；为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className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属性赋值表示更改元素类名，如果元素有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多个类名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，则以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分隔。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85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4.2.18】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className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属性返回元素的类名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" y="2679463"/>
            <a:ext cx="50196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2664768"/>
            <a:ext cx="49339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838622" y="1373885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案例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4.2.19】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className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属性设置元素的类名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6" y="2637706"/>
            <a:ext cx="50101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2637706"/>
            <a:ext cx="49815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）综合案例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838622" y="1877556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/>
              <a:t>【</a:t>
            </a:r>
            <a:r>
              <a:rPr lang="zh-CN" altLang="en-US" sz="2000" b="1" dirty="0"/>
              <a:t>案例</a:t>
            </a:r>
            <a:r>
              <a:rPr lang="en-US" altLang="zh-CN" sz="2000" b="1" dirty="0"/>
              <a:t>4.2.20】</a:t>
            </a:r>
            <a:r>
              <a:rPr lang="zh-CN" altLang="en-US" sz="2000" b="1" dirty="0"/>
              <a:t>图片切换显示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484534"/>
            <a:ext cx="50101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2485162"/>
            <a:ext cx="50577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）综合案例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838622" y="1877556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/>
              <a:t>【</a:t>
            </a:r>
            <a:r>
              <a:rPr lang="zh-CN" altLang="en-US" sz="2000" b="1" dirty="0"/>
              <a:t>案例</a:t>
            </a:r>
            <a:r>
              <a:rPr lang="en-US" altLang="zh-CN" sz="2000" b="1" dirty="0"/>
              <a:t>4.2.21】</a:t>
            </a:r>
            <a:r>
              <a:rPr lang="zh-CN" altLang="en-US" sz="2000" b="1" dirty="0"/>
              <a:t>选项卡切换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8" y="2617465"/>
            <a:ext cx="51720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10" y="1504006"/>
            <a:ext cx="50006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 smtClean="0"/>
              <a:t>2</a:t>
            </a:r>
            <a:r>
              <a:rPr lang="en-US" altLang="zh-CN" b="1" dirty="0" smtClean="0"/>
              <a:t>. </a:t>
            </a:r>
            <a:r>
              <a:rPr lang="en-US" altLang="zh-CN" b="1" dirty="0"/>
              <a:t>DOM</a:t>
            </a:r>
            <a:r>
              <a:rPr lang="zh-CN" altLang="en-US" b="1" dirty="0"/>
              <a:t>对象的继承关系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99058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作为分层结构，以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形式表示页面中各种元素或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中，每一个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看成一个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，而每一个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就是一个“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在操作元素时，把每一个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看成一个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，然后使用这个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对象的属性和方法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进行相关操作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）综合案例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838622" y="1845618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/>
              <a:t>【</a:t>
            </a:r>
            <a:r>
              <a:rPr lang="zh-CN" altLang="en-US" sz="2000" b="1" dirty="0"/>
              <a:t>案例</a:t>
            </a:r>
            <a:r>
              <a:rPr lang="en-US" altLang="zh-CN" sz="2000" b="1" dirty="0"/>
              <a:t>4.2.22】</a:t>
            </a:r>
            <a:r>
              <a:rPr lang="zh-CN" altLang="en-US" sz="2000" b="1" dirty="0"/>
              <a:t>购物车商品选择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5" y="2769832"/>
            <a:ext cx="50006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6" y="1629594"/>
            <a:ext cx="5181600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4. </a:t>
            </a:r>
            <a:r>
              <a:rPr lang="zh-CN" altLang="en-US" b="1" dirty="0"/>
              <a:t>操作元素样式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）综合案例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838622" y="1845618"/>
            <a:ext cx="799288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b="1" dirty="0"/>
              <a:t>【</a:t>
            </a:r>
            <a:r>
              <a:rPr lang="zh-CN" altLang="en-US" sz="2000" b="1" dirty="0"/>
              <a:t>案例</a:t>
            </a:r>
            <a:r>
              <a:rPr lang="en-US" altLang="zh-CN" sz="2000" b="1" dirty="0"/>
              <a:t>4.2.22】</a:t>
            </a:r>
            <a:r>
              <a:rPr lang="zh-CN" altLang="en-US" sz="2000" b="1" dirty="0"/>
              <a:t>购物车商品</a:t>
            </a:r>
            <a:r>
              <a:rPr lang="zh-CN" altLang="en-US" sz="2000" b="1" dirty="0" smtClean="0"/>
              <a:t>选择（</a:t>
            </a:r>
            <a:r>
              <a:rPr lang="zh-CN" altLang="en-US" sz="2000" b="1" dirty="0"/>
              <a:t>续</a:t>
            </a:r>
            <a:r>
              <a:rPr lang="zh-CN" altLang="en-US" sz="2000" b="1" dirty="0" smtClean="0"/>
              <a:t>）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2822088"/>
            <a:ext cx="50958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70" y="2822088"/>
            <a:ext cx="49815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390" y="2349500"/>
            <a:ext cx="5361940" cy="130556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节点操作</a:t>
            </a:r>
            <a:endParaRPr lang="zh-CN" altLang="en-US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indent="0" algn="l" defTabSz="914400" eaLnBrk="1" fontAlgn="base" hangingPunct="1">
              <a:buClrTx/>
              <a:buSzTx/>
              <a:buFont typeface="+mj-lt"/>
              <a:buNone/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）获取节点</a:t>
            </a:r>
            <a:endParaRPr lang="zh-CN" altLang="en-US" sz="2000" b="1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90" y="1774190"/>
            <a:ext cx="10627995" cy="19170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defTabSz="1219200">
              <a:lnSpc>
                <a:spcPts val="3560"/>
              </a:lnSpc>
              <a:buClrTx/>
              <a:buSzTx/>
              <a:buFont typeface="Wingdings" panose="05000000000000000000" charset="0"/>
            </a:pPr>
            <a:r>
              <a:rPr lang="zh-CN" sz="18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HTML文档中，获取元素节点的标准方法是之前介绍的</a:t>
            </a:r>
            <a:r>
              <a:rPr lang="zh-CN" sz="18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getElementById( )</a:t>
            </a:r>
            <a:r>
              <a:rPr lang="zh-CN" sz="18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sz="18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getElementsByTagName ( )</a:t>
            </a:r>
            <a:r>
              <a:rPr lang="zh-CN" sz="18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zh-CN" sz="18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getElementsByClassName ( )</a:t>
            </a:r>
            <a:r>
              <a:rPr lang="zh-CN" sz="18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等方法。</a:t>
            </a:r>
            <a:endParaRPr lang="zh-CN" sz="18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defTabSz="1219200">
              <a:lnSpc>
                <a:spcPts val="3560"/>
              </a:lnSpc>
              <a:buClrTx/>
              <a:buSzTx/>
              <a:buFont typeface="Wingdings" panose="05000000000000000000" charset="0"/>
            </a:pPr>
            <a:r>
              <a:rPr 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如果使用这些方法获取到了一个元素，然后又想得到该元素的父元素、子元素或兄弟元</a:t>
            </a:r>
            <a:r>
              <a:rPr lang="zh-CN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素，可以通过DOM节点之间的相对关系对它们进行访问。</a:t>
            </a:r>
            <a:endParaRPr lang="zh-CN" sz="18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10" y="3909060"/>
            <a:ext cx="5063490" cy="272478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" y="3902710"/>
            <a:ext cx="3628390" cy="2744470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indent="0" algn="l" defTabSz="914400" eaLnBrk="1" fontAlgn="base" hangingPunct="1">
              <a:buClrTx/>
              <a:buSzTx/>
              <a:buFont typeface="+mj-lt"/>
              <a:buNone/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）获取节点</a:t>
            </a:r>
            <a:endParaRPr lang="zh-CN" altLang="en-US" sz="2000" b="1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6814" y="1596390"/>
            <a:ext cx="6890385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sz="2000" b="0" dirty="0">
                <a:latin typeface="Times New Roman" panose="02020603050405020304" charset="0"/>
                <a:ea typeface="宋体" panose="02010600030101010101" pitchFamily="2" charset="-122"/>
              </a:rPr>
              <a:t>表</a:t>
            </a:r>
            <a:r>
              <a:rPr lang="en-US" sz="2000" b="0" dirty="0">
                <a:latin typeface="Times New Roman" panose="02020603050405020304" charset="0"/>
                <a:ea typeface="宋体" panose="02010600030101010101" pitchFamily="2" charset="-122"/>
              </a:rPr>
              <a:t>4-1 </a:t>
            </a:r>
            <a:r>
              <a:rPr lang="zh-CN" sz="2000" b="0" dirty="0">
                <a:latin typeface="Times New Roman" panose="02020603050405020304" charset="0"/>
                <a:ea typeface="宋体" panose="02010600030101010101" pitchFamily="2" charset="-122"/>
              </a:rPr>
              <a:t>查找元素节点的常用属性</a:t>
            </a:r>
            <a:endParaRPr lang="zh-CN" altLang="en-US" sz="4800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26654" y="2061642"/>
          <a:ext cx="9937104" cy="439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5481"/>
                <a:gridCol w="7331623"/>
              </a:tblGrid>
              <a:tr h="3660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parentNode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返回给定节点的父级节点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childNodes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返回所有子节点（包括文本节点、注释节点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children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返回元素子节点（元素节点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firstChild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返回第一个子节点（包括文本节点、注释节点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firstElementChild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返回第一个子节点（元素节点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lastChild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返回最后一个子节点（包括文本节点、注释节点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lastElementChild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返回最后一个子节点（元素节点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previousSibling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返回元素节点之前的兄弟节点（包括文本节点、注释节点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previousElementSibling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返回元素节点之前的兄弟元素节点（元素节点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nextSibling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返回指定节点之后紧跟的兄弟元素节点（包括文本节点、注释节点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04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nextElementSibling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返回元素节点之后紧跟</a:t>
                      </a:r>
                      <a:r>
                        <a:rPr lang="en-US" sz="18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兄弟元素节点（元素节点</a:t>
                      </a:r>
                      <a:r>
                        <a:rPr lang="en-US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）</a:t>
                      </a:r>
                      <a:endParaRPr lang="en-US" altLang="en-US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126654" y="3141762"/>
            <a:ext cx="2592288" cy="360040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6654" y="3861842"/>
            <a:ext cx="2592288" cy="360040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26654" y="4653930"/>
            <a:ext cx="2592288" cy="360040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26654" y="5374010"/>
            <a:ext cx="2592288" cy="360040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26654" y="6094090"/>
            <a:ext cx="2592288" cy="360040"/>
          </a:xfrm>
          <a:prstGeom prst="rect">
            <a:avLst/>
          </a:prstGeom>
          <a:solidFill>
            <a:srgbClr val="FFC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5" y="1125538"/>
            <a:ext cx="8968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4.3.1</a:t>
            </a:r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单击一个单元格，为该单元格所在的行设置样式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30" y="1603991"/>
            <a:ext cx="7639146" cy="525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5" y="1125538"/>
            <a:ext cx="8968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4.3.2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修改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myDIV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的元素中的第二个子元素的背景颜色为红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色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2" y="1693764"/>
            <a:ext cx="8522331" cy="46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5" y="1125538"/>
            <a:ext cx="89687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4.3.3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修改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myDIV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的元素中的第一个子元素的背景颜色为红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色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700967"/>
            <a:ext cx="8949706" cy="465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4" y="1125538"/>
            <a:ext cx="1022568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4.3.4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myUL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的列表中，为倒数第二个列表项设置背景颜色为红色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4" y="1701602"/>
            <a:ext cx="8653267" cy="470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）节点追加</a:t>
            </a:r>
            <a:endParaRPr lang="zh-CN" altLang="en-US" sz="2000" b="1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90" y="1678948"/>
            <a:ext cx="10627995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560"/>
              </a:lnSpc>
              <a:buFont typeface="Wingdings" panose="05000000000000000000" charset="0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节点追加包括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增加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节点，网页中常用的节点追加的方法见表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4-3</a:t>
            </a:r>
            <a:r>
              <a:rPr lang="zh-CN" sz="18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18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22525" y="2263775"/>
            <a:ext cx="7880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表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4-3 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创建或增加节点的方法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82345" y="2781935"/>
          <a:ext cx="107442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9430"/>
                <a:gridCol w="7684770"/>
              </a:tblGrid>
              <a:tr h="2952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createElement(tagname)</a:t>
                      </a:r>
                      <a:endParaRPr lang="en-US" sz="18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该方法是document对象的方法，可以通过指定的标签名称创建一个元素节点。</a:t>
                      </a:r>
                      <a:endParaRPr lang="en-US" sz="1800" b="0" dirty="0" err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createTextNode(text)</a:t>
                      </a:r>
                      <a:endParaRPr lang="en-US" sz="18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该方法是document对象的方法，可以创建文本节点，参数text是文本节点的文本。</a:t>
                      </a:r>
                      <a:endParaRPr lang="en-US" sz="1800" b="0" dirty="0" err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appendChild(nodename)</a:t>
                      </a:r>
                      <a:endParaRPr lang="en-US" sz="18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该方法可以向指定节点的子节点列表的末尾添加新的子节点，参数nodename为新的子节点对象。</a:t>
                      </a:r>
                      <a:endParaRPr lang="en-US" sz="1800" b="0" dirty="0" err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646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insertBefore(newnode,oldnode)</a:t>
                      </a:r>
                      <a:endParaRPr lang="en-US" sz="18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该方法可以向指定节点之前插入一个新的子节点。两个参数newnode是将要插入的节点；oldnode是被参照的节点，表示新节点插入oldnode的前面。</a:t>
                      </a:r>
                      <a:endParaRPr lang="en-US" sz="1800" b="0" dirty="0" err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58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cloneNode(deep)</a:t>
                      </a:r>
                      <a:endParaRPr lang="en-US" sz="18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ClrTx/>
                        <a:buSzTx/>
                        <a:buFontTx/>
                        <a:buNone/>
                      </a:pPr>
                      <a:r>
                        <a:rPr lang="en-US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复制指定的节点，参数deep是布尔值，默认是false，表示只复制指定节点；设置为true，表示会复制指定的节点及它所有的子节点。</a:t>
                      </a:r>
                      <a:endParaRPr lang="en-US" sz="1800" b="0" dirty="0" err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DOM</a:t>
            </a:r>
            <a:r>
              <a:rPr lang="zh-CN" altLang="en-US" b="1" dirty="0"/>
              <a:t>对象的继承关系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HTML DOM</a:t>
            </a:r>
            <a:r>
              <a:rPr lang="zh-CN" altLang="en-US" b="1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https://images2018.cnblogs.com/blog/1323455/201806/1323455-20180618114417369-932516842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7454" y="2205658"/>
            <a:ext cx="6048672" cy="345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4" y="1125538"/>
            <a:ext cx="1022568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4.3.5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点击按钮创建一个新的段落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12" y="1701602"/>
            <a:ext cx="810121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4" y="1125538"/>
            <a:ext cx="1022568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4.3.6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点击按钮，在第二个段落前面插入一个新的段落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10" y="1629594"/>
            <a:ext cx="8131074" cy="508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/>
        </p:nvSpPr>
        <p:spPr>
          <a:xfrm>
            <a:off x="1185510" y="260709"/>
            <a:ext cx="7213952" cy="527638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5" name="文本框 104"/>
          <p:cNvSpPr txBox="1"/>
          <p:nvPr/>
        </p:nvSpPr>
        <p:spPr>
          <a:xfrm>
            <a:off x="694054" y="1125538"/>
            <a:ext cx="1022568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4.3.7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点击按钮将素菜列表的最后一个列表项目复制到水果列表中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02" y="1669093"/>
            <a:ext cx="9270102" cy="492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103" name="矩形 102"/>
          <p:cNvSpPr/>
          <p:nvPr/>
        </p:nvSpPr>
        <p:spPr bwMode="auto">
          <a:xfrm>
            <a:off x="478472" y="1197610"/>
            <a:ext cx="508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）节点删除</a:t>
            </a:r>
            <a:endParaRPr lang="zh-CN" altLang="en-US" sz="2000" b="1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0590" y="1678948"/>
            <a:ext cx="10627995" cy="547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3560"/>
              </a:lnSpc>
              <a:buFont typeface="Wingdings" panose="05000000000000000000" charset="0"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JavaScript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中可以使用</a:t>
            </a:r>
            <a:r>
              <a:rPr lang="en-US" altLang="zh-CN" sz="18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removeChild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方法，从父元素的内部删除某个子节点</a:t>
            </a:r>
            <a:r>
              <a:rPr lang="zh-CN" sz="18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18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2345" y="2566035"/>
            <a:ext cx="7963535" cy="824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/>
              <a:t>语法：  </a:t>
            </a:r>
            <a:endParaRPr lang="zh-CN" altLang="en-US" sz="1800" dirty="0"/>
          </a:p>
          <a:p>
            <a:pPr algn="l">
              <a:lnSpc>
                <a:spcPts val="3560"/>
              </a:lnSpc>
              <a:buClrTx/>
              <a:buSzTx/>
              <a:buFont typeface="Wingdings" panose="05000000000000000000" charset="0"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parent.removeChild(thisNode)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2345" y="3573780"/>
            <a:ext cx="9996805" cy="1281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 dirty="0"/>
              <a:t>参数说明：</a:t>
            </a:r>
            <a:endParaRPr lang="zh-CN" altLang="en-US" sz="1800" dirty="0"/>
          </a:p>
          <a:p>
            <a:pPr algn="l">
              <a:lnSpc>
                <a:spcPts val="3560"/>
              </a:lnSpc>
              <a:buClrTx/>
              <a:buSzTx/>
              <a:buFont typeface="Wingdings" panose="05000000000000000000" charset="0"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thisNode	当前节点，即要删除的节点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3560"/>
              </a:lnSpc>
              <a:buClrTx/>
              <a:buSzTx/>
              <a:buFont typeface="Wingdings" panose="05000000000000000000" charset="0"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parent	当前节点的父节点，即 thisNode.parentNode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5" name="文本框 104"/>
          <p:cNvSpPr txBox="1"/>
          <p:nvPr/>
        </p:nvSpPr>
        <p:spPr>
          <a:xfrm>
            <a:off x="694749" y="1197402"/>
            <a:ext cx="1022568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4.3.8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点击“删除”按钮，删除最后一个列表项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90" y="1917700"/>
            <a:ext cx="9109710" cy="365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3.</a:t>
            </a:r>
            <a:r>
              <a:rPr lang="zh-CN" altLang="en-US" sz="2800" b="1" dirty="0"/>
              <a:t>节点操作</a:t>
            </a:r>
            <a:endParaRPr lang="zh-CN" altLang="en-US" sz="2800" b="1" dirty="0"/>
          </a:p>
        </p:txBody>
      </p:sp>
      <p:sp>
        <p:nvSpPr>
          <p:cNvPr id="5" name="文本框 104"/>
          <p:cNvSpPr txBox="1"/>
          <p:nvPr/>
        </p:nvSpPr>
        <p:spPr>
          <a:xfrm>
            <a:off x="694749" y="1197402"/>
            <a:ext cx="102256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7970"/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【案例</a:t>
            </a:r>
            <a:r>
              <a:rPr 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4.3.9</a:t>
            </a:r>
            <a:r>
              <a:rPr 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点击“删除”按钮，删除所有列表项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5545" y="1845945"/>
            <a:ext cx="9158133" cy="405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单元小结</a:t>
            </a:r>
            <a:endParaRPr lang="zh-CN" altLang="en-US" sz="2800" b="1" dirty="0"/>
          </a:p>
        </p:txBody>
      </p:sp>
      <p:sp>
        <p:nvSpPr>
          <p:cNvPr id="2" name="矩形 1"/>
          <p:cNvSpPr/>
          <p:nvPr/>
        </p:nvSpPr>
        <p:spPr>
          <a:xfrm>
            <a:off x="910590" y="1845310"/>
            <a:ext cx="11029950" cy="14376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algn="l" eaLnBrk="0" hangingPunct="0">
              <a:lnSpc>
                <a:spcPts val="3500"/>
              </a:lnSpc>
              <a:buClrTx/>
              <a:buSzTx/>
              <a:buFont typeface="Wingdings" panose="05000000000000000000" charset="0"/>
              <a:tabLst>
                <a:tab pos="457200" algn="l"/>
              </a:tabLst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本章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主要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介绍了DOM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对象的概念，以及如何获取页面元素、如何操作元素内容、如何操作元素属性、如何操作元素样式等内容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通过本章的学习，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读者应能理解DOM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对象的组成结构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能够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根据实际需求获取到页面中指定的元素、并能够对该元素的内容、属性和样式进行设置和获取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的操作。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build="allAtOnce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12431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7755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17869" y="2061643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00663" y="2106226"/>
            <a:ext cx="2047135" cy="204786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31103" y="2459620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63256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6540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39557" y="2504203"/>
            <a:ext cx="1186495" cy="12519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zh-CN" altLang="en-US" sz="73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73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6418762" y="3761896"/>
            <a:ext cx="667790" cy="6680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7941671" y="406104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722065" y="406152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3327005" y="421934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8552443" y="4067741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401952" y="405773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9056058" y="4232982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452600" y="4103891"/>
            <a:ext cx="333895" cy="334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9287631" y="4059338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854179" y="4070082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0131204" y="413561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186122" y="381594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3079611" y="4233361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296272" y="3908668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4593643" y="3986577"/>
            <a:ext cx="429479" cy="42963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7086553" y="4056909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928437" y="4061354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1548208" y="4236369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015475" y="3816935"/>
            <a:ext cx="366322" cy="366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2573390" y="4132120"/>
            <a:ext cx="183161" cy="18322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8545492" y="3918263"/>
            <a:ext cx="183161" cy="18322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0625429" y="4048959"/>
            <a:ext cx="366322" cy="36645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2. DOM</a:t>
            </a:r>
            <a:r>
              <a:rPr lang="zh-CN" altLang="en-US" b="1" dirty="0"/>
              <a:t>对象的继承关系</a:t>
            </a:r>
            <a:endParaRPr lang="zh-CN" altLang="en-US" sz="2800" b="1" dirty="0"/>
          </a:p>
        </p:txBody>
      </p:sp>
      <p:sp>
        <p:nvSpPr>
          <p:cNvPr id="2" name="矩形 38"/>
          <p:cNvSpPr>
            <a:spLocks noChangeArrowheads="1"/>
          </p:cNvSpPr>
          <p:nvPr/>
        </p:nvSpPr>
        <p:spPr bwMode="auto">
          <a:xfrm>
            <a:off x="334566" y="1273175"/>
            <a:ext cx="8429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DOM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树中各节点之间的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549910" y="1917626"/>
            <a:ext cx="10990580" cy="416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：一个页面就是一个文档（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的所有标签都是元素（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：页面中的所有内容，在文档树中都是节点（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），包括元素节点、文本节点、属性节点等。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根节点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就是根节点。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父节点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：一个节点之上的节点就是该节点的父节点。例如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的父节点就是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的父节点就是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子节点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：一个节点之下的节点就是该节点的子节点。例如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的子节点。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18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兄弟节点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：如果多个节点在同一层次，并拥有相同的父节点，那么这几个节点就是兄弟节点。例如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就是兄弟节点，因为他们拥有相同的父节点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/>
        </p:nvSpPr>
        <p:spPr>
          <a:xfrm>
            <a:off x="0" y="1797235"/>
            <a:ext cx="12190413" cy="27164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82" y="1355747"/>
            <a:ext cx="61706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60426" y="2349674"/>
            <a:ext cx="4179196" cy="130804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lvl="1"/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3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Bef>
                <a:spcPts val="600"/>
              </a:spcBef>
            </a:pPr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元素与样式的操作</a:t>
            </a:r>
            <a:endParaRPr lang="en-US" altLang="zh-CN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355" y="1797235"/>
            <a:ext cx="4291474" cy="2716422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85510" y="260709"/>
            <a:ext cx="7213952" cy="527638"/>
          </a:xfrm>
        </p:spPr>
        <p:txBody>
          <a:bodyPr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获取页面元素</a:t>
            </a:r>
            <a:endParaRPr lang="zh-CN" altLang="en-US" sz="2800" b="1" dirty="0"/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549910" y="1197546"/>
            <a:ext cx="1080188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在前端开发时，若想要操作页面中的某个元素，例如，修改该元素的内容、属性、或者样式等，则首先需要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获取到该元素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，然后再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对其进行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获取页面元素的常见方式主要有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getElementById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getElementsByTagName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getElementsByClassName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querySelectorAll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ags/tag1.xml><?xml version="1.0" encoding="utf-8"?>
<p:tagLst xmlns:p="http://schemas.openxmlformats.org/presentationml/2006/main">
  <p:tag name="KSO_WM_UNIT_TABLE_BEAUTIFY" val="smartTable{31e36f9c-3e4e-41fa-a0ac-2e951b46adfa}"/>
</p:tagLst>
</file>

<file path=ppt/tags/tag2.xml><?xml version="1.0" encoding="utf-8"?>
<p:tagLst xmlns:p="http://schemas.openxmlformats.org/presentationml/2006/main">
  <p:tag name="KSO_WM_UNIT_TABLE_BEAUTIFY" val="smartTable{b2f258f0-68cf-40ce-a58b-5d00b4c0dbb7}"/>
  <p:tag name="TABLE_ENDDRAG_ORIGIN_RECT" val="833*302"/>
  <p:tag name="TABLE_ENDDRAG_RECT" val="94*224*833*302"/>
</p:tagLst>
</file>

<file path=ppt/tags/tag3.xml><?xml version="1.0" encoding="utf-8"?>
<p:tagLst xmlns:p="http://schemas.openxmlformats.org/presentationml/2006/main">
  <p:tag name="ISPRING_RESOURCE_PATHS_HASH_PRESENTER" val="2d8dcbabbd8e112a3b19fad378e18898e3b7da"/>
  <p:tag name="ISPRING_RESOURCE_PATHS_HASH_2" val="9144ae7613d13dc28785507da5ad55263cf60c2"/>
</p:tagLst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6673</Words>
  <Application>WPS 演示</Application>
  <PresentationFormat>自定义</PresentationFormat>
  <Paragraphs>499</Paragraphs>
  <Slides>67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Arial</vt:lpstr>
      <vt:lpstr>宋体</vt:lpstr>
      <vt:lpstr>Wingdings</vt:lpstr>
      <vt:lpstr>微软雅黑</vt:lpstr>
      <vt:lpstr>Segoe UI</vt:lpstr>
      <vt:lpstr>Segoe UI</vt:lpstr>
      <vt:lpstr>Calibri</vt:lpstr>
      <vt:lpstr>Arial Unicode MS</vt:lpstr>
      <vt:lpstr>Wingdings</vt:lpstr>
      <vt:lpstr>Times New Roman</vt:lpstr>
      <vt:lpstr>Calibri</vt:lpstr>
      <vt:lpstr>Office 主题</vt:lpstr>
      <vt:lpstr>PowerPoint 演示文稿</vt:lpstr>
      <vt:lpstr>PowerPoint 演示文稿</vt:lpstr>
      <vt:lpstr>PowerPoint 演示文稿</vt:lpstr>
      <vt:lpstr>1. DOM对象简介</vt:lpstr>
      <vt:lpstr>2. DOM对象的继承关系</vt:lpstr>
      <vt:lpstr>2. DOM对象的继承关系</vt:lpstr>
      <vt:lpstr>2. DOM对象的继承关系</vt:lpstr>
      <vt:lpstr>PowerPoint 演示文稿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1. 获取页面元素</vt:lpstr>
      <vt:lpstr>2. 操作元素内容</vt:lpstr>
      <vt:lpstr>2. 操作元素内容</vt:lpstr>
      <vt:lpstr>2. 操作元素内容</vt:lpstr>
      <vt:lpstr>2. 操作元素内容</vt:lpstr>
      <vt:lpstr>2. 操作元素内容</vt:lpstr>
      <vt:lpstr>2. 操作元素内容</vt:lpstr>
      <vt:lpstr>2. 操作元素内容</vt:lpstr>
      <vt:lpstr>2. 操作元素内容</vt:lpstr>
      <vt:lpstr>2. 操作元素内容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3. 操作元素属性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4. 操作元素样式</vt:lpstr>
      <vt:lpstr>PowerPoint 演示文稿</vt:lpstr>
      <vt:lpstr>3.节点操作</vt:lpstr>
      <vt:lpstr>3.节点操作</vt:lpstr>
      <vt:lpstr>PowerPoint 演示文稿</vt:lpstr>
      <vt:lpstr>PowerPoint 演示文稿</vt:lpstr>
      <vt:lpstr>PowerPoint 演示文稿</vt:lpstr>
      <vt:lpstr>PowerPoint 演示文稿</vt:lpstr>
      <vt:lpstr>3.节点操作</vt:lpstr>
      <vt:lpstr>PowerPoint 演示文稿</vt:lpstr>
      <vt:lpstr>PowerPoint 演示文稿</vt:lpstr>
      <vt:lpstr>PowerPoint 演示文稿</vt:lpstr>
      <vt:lpstr>3.节点操作</vt:lpstr>
      <vt:lpstr>3.节点操作</vt:lpstr>
      <vt:lpstr>3.节点操作</vt:lpstr>
      <vt:lpstr>单元小结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Michael</dc:creator>
  <cp:lastModifiedBy>刘斌</cp:lastModifiedBy>
  <cp:revision>491</cp:revision>
  <dcterms:created xsi:type="dcterms:W3CDTF">2015-10-21T17:10:00Z</dcterms:created>
  <dcterms:modified xsi:type="dcterms:W3CDTF">2021-10-20T03:27:14Z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C9368B136E9E4923B5AC4EDD03AA853C</vt:lpwstr>
  </property>
  <property fmtid="{D5CDD505-2E9C-101B-9397-08002B2CF9AE}" pid="3" name="KSOProductBuildVer">
    <vt:lpwstr>2052-11.1.0.10700</vt:lpwstr>
  </property>
</Properties>
</file>